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Criminal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1, Lecture</a:t>
            </a:r>
            <a:r>
              <a:rPr lang="en-US" baseline="0" dirty="0"/>
              <a:t> 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Part 1:  The American Federalist Republic</a:t>
            </a:r>
          </a:p>
          <a:p>
            <a:r>
              <a:rPr lang="en-US" dirty="0"/>
              <a:t>Lecture 2:  Mechanics of the United States Government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U.S.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How do we implement the principles of the Constitution?</a:t>
            </a:r>
          </a:p>
          <a:p>
            <a:r>
              <a:rPr lang="en-US" dirty="0"/>
              <a:t>Federal System</a:t>
            </a:r>
          </a:p>
          <a:p>
            <a:pPr lvl="1"/>
            <a:r>
              <a:rPr lang="en-US" dirty="0"/>
              <a:t>Power shared between the United States federal government and the individual state, territorial, and tribal governments</a:t>
            </a:r>
          </a:p>
          <a:p>
            <a:r>
              <a:rPr lang="en-US" dirty="0"/>
              <a:t>Federal government is one of </a:t>
            </a:r>
            <a:r>
              <a:rPr lang="en-US" i="1" dirty="0"/>
              <a:t>enumerated powers</a:t>
            </a:r>
            <a:r>
              <a:rPr lang="en-US" dirty="0"/>
              <a:t> – all powers not granted by the Constitution are reserved for the States</a:t>
            </a:r>
          </a:p>
          <a:p>
            <a:pPr lvl="1"/>
            <a:r>
              <a:rPr lang="en-US" dirty="0"/>
              <a:t>But, territorial (District of Columbia, Guam, etc.) and Tribal (Native American Nations) governments have different relationships</a:t>
            </a:r>
            <a:endParaRPr lang="en-US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U.S. Federal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United States Congress (Legislature)</a:t>
            </a:r>
          </a:p>
          <a:p>
            <a:pPr lvl="1"/>
            <a:r>
              <a:rPr lang="en-US" dirty="0"/>
              <a:t>Bicameral legislature</a:t>
            </a:r>
          </a:p>
          <a:p>
            <a:pPr lvl="2"/>
            <a:r>
              <a:rPr lang="en-US" dirty="0"/>
              <a:t>House of Representatives</a:t>
            </a:r>
          </a:p>
          <a:p>
            <a:pPr lvl="2"/>
            <a:r>
              <a:rPr lang="en-US" dirty="0"/>
              <a:t>Senate</a:t>
            </a:r>
          </a:p>
          <a:p>
            <a:r>
              <a:rPr lang="en-US" dirty="0"/>
              <a:t>The President and Federal Agencies (Executive)</a:t>
            </a:r>
          </a:p>
          <a:p>
            <a:pPr lvl="1"/>
            <a:r>
              <a:rPr lang="en-US" dirty="0"/>
              <a:t>President</a:t>
            </a:r>
          </a:p>
          <a:p>
            <a:pPr lvl="1"/>
            <a:r>
              <a:rPr lang="en-US" dirty="0"/>
              <a:t>Departments of the Government and Cabinet-level officials</a:t>
            </a:r>
          </a:p>
          <a:p>
            <a:pPr lvl="1"/>
            <a:r>
              <a:rPr lang="en-US" dirty="0"/>
              <a:t>Executive Agencies and Independent Agencies</a:t>
            </a:r>
          </a:p>
          <a:p>
            <a:r>
              <a:rPr lang="en-US" dirty="0"/>
              <a:t>The United States Federal Courts (Judiciary)</a:t>
            </a:r>
          </a:p>
          <a:p>
            <a:pPr lvl="1"/>
            <a:r>
              <a:rPr lang="en-US" dirty="0"/>
              <a:t>United States Supreme Court (final appellate authority)</a:t>
            </a:r>
          </a:p>
          <a:p>
            <a:pPr lvl="1"/>
            <a:r>
              <a:rPr lang="en-US" dirty="0"/>
              <a:t>U.S. Courts of Appeal (intermediate appellate courts:  12 Circuits + Federal Circuit)</a:t>
            </a:r>
          </a:p>
          <a:p>
            <a:pPr lvl="1"/>
            <a:r>
              <a:rPr lang="en-US" dirty="0"/>
              <a:t>U.S. District Courts (trial courts)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U.S. Congress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House of Representatives (435 voting)</a:t>
            </a:r>
          </a:p>
          <a:p>
            <a:pPr lvl="1"/>
            <a:r>
              <a:rPr lang="en-US" dirty="0"/>
              <a:t>Representation divided according to population of each State</a:t>
            </a:r>
          </a:p>
          <a:p>
            <a:pPr lvl="1"/>
            <a:r>
              <a:rPr lang="en-US" dirty="0"/>
              <a:t>Only States (not territories/Tribal Nations) have voting Representatives</a:t>
            </a:r>
          </a:p>
          <a:p>
            <a:pPr lvl="2"/>
            <a:r>
              <a:rPr lang="en-US" dirty="0"/>
              <a:t>Territories have non-voting Delegates or Resident Commissioners</a:t>
            </a:r>
          </a:p>
          <a:p>
            <a:pPr lvl="1"/>
            <a:r>
              <a:rPr lang="en-US" dirty="0"/>
              <a:t>Representatives elected by popular vote in each State</a:t>
            </a:r>
          </a:p>
          <a:p>
            <a:pPr lvl="1"/>
            <a:r>
              <a:rPr lang="en-US" dirty="0"/>
              <a:t>2 year term-of-office</a:t>
            </a:r>
          </a:p>
          <a:p>
            <a:r>
              <a:rPr lang="en-US" dirty="0"/>
              <a:t>Senate (100 voting)</a:t>
            </a:r>
          </a:p>
          <a:p>
            <a:pPr lvl="1"/>
            <a:r>
              <a:rPr lang="en-US" dirty="0"/>
              <a:t>Representation divided evenly among the States (2 Senators each)</a:t>
            </a:r>
          </a:p>
          <a:p>
            <a:pPr lvl="1"/>
            <a:r>
              <a:rPr lang="en-US" dirty="0"/>
              <a:t>Only States have Senators</a:t>
            </a:r>
          </a:p>
          <a:p>
            <a:pPr lvl="1"/>
            <a:r>
              <a:rPr lang="en-US" dirty="0"/>
              <a:t>Senators elected by popular vote in each State*</a:t>
            </a:r>
          </a:p>
          <a:p>
            <a:pPr lvl="1"/>
            <a:r>
              <a:rPr lang="en-US" dirty="0"/>
              <a:t>6 year term-of-office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of Congress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pass legislation pursuant to Constitutional authority</a:t>
            </a:r>
          </a:p>
          <a:p>
            <a:pPr lvl="1"/>
            <a:r>
              <a:rPr lang="en-US" dirty="0"/>
              <a:t>Legislation first passes by majority vote in each House of Congress</a:t>
            </a:r>
          </a:p>
          <a:p>
            <a:pPr lvl="1"/>
            <a:r>
              <a:rPr lang="en-US" dirty="0"/>
              <a:t>If successful, President may sign (becomes law) or veto (goes back to Congress)</a:t>
            </a:r>
          </a:p>
          <a:p>
            <a:pPr lvl="1"/>
            <a:r>
              <a:rPr lang="en-US" dirty="0"/>
              <a:t>If vetoed, Congress may override veto by two-thirds majority vote of each House of Congress (becomes law)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of Congress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(Selected) Enumerated Legislative Powers:</a:t>
            </a:r>
          </a:p>
          <a:p>
            <a:pPr lvl="1"/>
            <a:r>
              <a:rPr lang="en-US" dirty="0"/>
              <a:t>Taxation (including income tax)</a:t>
            </a:r>
          </a:p>
          <a:p>
            <a:pPr lvl="1"/>
            <a:r>
              <a:rPr lang="en-US" b="1" dirty="0"/>
              <a:t>Defense and General Welfare, Military</a:t>
            </a:r>
          </a:p>
          <a:p>
            <a:pPr lvl="1"/>
            <a:r>
              <a:rPr lang="en-US" dirty="0"/>
              <a:t>Borrowing Money</a:t>
            </a:r>
          </a:p>
          <a:p>
            <a:pPr lvl="1"/>
            <a:r>
              <a:rPr lang="en-US" dirty="0"/>
              <a:t>Regulation:</a:t>
            </a:r>
          </a:p>
          <a:p>
            <a:pPr lvl="2"/>
            <a:r>
              <a:rPr lang="en-US" b="1" dirty="0"/>
              <a:t>foreign and interstate commerce</a:t>
            </a:r>
            <a:r>
              <a:rPr lang="en-US" dirty="0"/>
              <a:t>, </a:t>
            </a:r>
            <a:r>
              <a:rPr lang="en-US" b="1" dirty="0"/>
              <a:t>citizenship</a:t>
            </a:r>
            <a:r>
              <a:rPr lang="en-US" dirty="0"/>
              <a:t>, bankruptcy proceedings, </a:t>
            </a:r>
            <a:r>
              <a:rPr lang="en-US" b="1" dirty="0"/>
              <a:t>currency</a:t>
            </a:r>
            <a:r>
              <a:rPr lang="en-US" dirty="0"/>
              <a:t>, </a:t>
            </a:r>
            <a:r>
              <a:rPr lang="en-US" b="1" dirty="0"/>
              <a:t>postal system</a:t>
            </a:r>
          </a:p>
          <a:p>
            <a:pPr lvl="1"/>
            <a:r>
              <a:rPr lang="en-US" b="1" dirty="0"/>
              <a:t>Promote “Science and the Useful Arts”</a:t>
            </a:r>
          </a:p>
          <a:p>
            <a:pPr lvl="1"/>
            <a:r>
              <a:rPr lang="en-US" dirty="0"/>
              <a:t>Establish courts inferior to the Supreme Court</a:t>
            </a:r>
          </a:p>
          <a:p>
            <a:pPr lvl="1"/>
            <a:r>
              <a:rPr lang="en-US" dirty="0"/>
              <a:t>Declarations of War</a:t>
            </a:r>
          </a:p>
          <a:p>
            <a:pPr lvl="1"/>
            <a:r>
              <a:rPr lang="en-US" i="1" dirty="0"/>
              <a:t>All laws </a:t>
            </a:r>
            <a:r>
              <a:rPr lang="en-US" b="1" i="1" dirty="0"/>
              <a:t>“Necessary and Proper”</a:t>
            </a:r>
            <a:r>
              <a:rPr lang="en-US" i="1" dirty="0"/>
              <a:t> to the powers granted to the Federal Government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President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Elected by the Electoral College System</a:t>
            </a:r>
          </a:p>
          <a:p>
            <a:pPr lvl="1"/>
            <a:r>
              <a:rPr lang="en-US" dirty="0"/>
              <a:t>Citizens of each State and the District of Columbia vote for “electors” who convene to select the President</a:t>
            </a:r>
          </a:p>
          <a:p>
            <a:pPr lvl="1"/>
            <a:r>
              <a:rPr lang="en-US" dirty="0"/>
              <a:t>In practice, the popular vote of each State/D.C. determines electors specific to each candidate – whichever candidate wins the most electors wins the Presidency</a:t>
            </a:r>
          </a:p>
          <a:p>
            <a:pPr lvl="1"/>
            <a:r>
              <a:rPr lang="en-US" dirty="0"/>
              <a:t>Each State has as many electors as it does Members of Congress (Representative + Senators)</a:t>
            </a:r>
          </a:p>
          <a:p>
            <a:pPr lvl="2"/>
            <a:r>
              <a:rPr lang="en-US" dirty="0"/>
              <a:t>States with greater population have more electors</a:t>
            </a:r>
          </a:p>
          <a:p>
            <a:pPr lvl="2"/>
            <a:r>
              <a:rPr lang="en-US" dirty="0"/>
              <a:t>D.C. is limited to have no more Electors than the least most populous state</a:t>
            </a:r>
          </a:p>
          <a:p>
            <a:r>
              <a:rPr lang="en-US" dirty="0"/>
              <a:t>Serves a four-year term, may be re-elected only once (22</a:t>
            </a:r>
            <a:r>
              <a:rPr lang="en-US" baseline="30000" dirty="0"/>
              <a:t>nd</a:t>
            </a:r>
            <a:r>
              <a:rPr lang="en-US" dirty="0"/>
              <a:t> Amendment)</a:t>
            </a:r>
          </a:p>
          <a:p>
            <a:pPr lvl="1"/>
            <a:r>
              <a:rPr lang="en-US" dirty="0"/>
              <a:t>Vice-President selected along with President</a:t>
            </a:r>
          </a:p>
          <a:p>
            <a:pPr lvl="1"/>
            <a:r>
              <a:rPr lang="en-US" dirty="0"/>
              <a:t>Has little formal power other than breaking tied votes in the Senate</a:t>
            </a:r>
          </a:p>
          <a:p>
            <a:pPr lvl="1"/>
            <a:r>
              <a:rPr lang="en-US" dirty="0"/>
              <a:t>However, if President is incapacitated, resigns, or dies, Vice-President becomes President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of the Executive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(selected) enumerated powers</a:t>
            </a:r>
          </a:p>
          <a:p>
            <a:pPr lvl="1"/>
            <a:r>
              <a:rPr lang="en-US" dirty="0"/>
              <a:t>Commander-in-Chief of the armed forces</a:t>
            </a:r>
          </a:p>
          <a:p>
            <a:pPr lvl="1"/>
            <a:r>
              <a:rPr lang="en-US" dirty="0"/>
              <a:t>Granting of Pardons (for Federal crimes)</a:t>
            </a:r>
          </a:p>
          <a:p>
            <a:pPr lvl="1"/>
            <a:r>
              <a:rPr lang="en-US" dirty="0"/>
              <a:t>Making of Treaties (subject to Senate approval)</a:t>
            </a:r>
          </a:p>
          <a:p>
            <a:pPr lvl="1"/>
            <a:r>
              <a:rPr lang="en-US" dirty="0"/>
              <a:t>Appointment of Judges and other Officials (subject to Senate confirmation)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tak</a:t>
            </a:r>
            <a:r>
              <a:rPr lang="en-US" dirty="0"/>
              <a:t>[</a:t>
            </a:r>
            <a:r>
              <a:rPr lang="en-US" dirty="0" err="1"/>
              <a:t>ing</a:t>
            </a:r>
            <a:r>
              <a:rPr lang="en-US" dirty="0"/>
              <a:t>] care that the laws be faithfully executed”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Courts (Judiciary)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United State Supreme Court</a:t>
            </a:r>
          </a:p>
          <a:p>
            <a:pPr lvl="1"/>
            <a:r>
              <a:rPr lang="en-US" dirty="0"/>
              <a:t>Specifically established by the Constitution</a:t>
            </a:r>
          </a:p>
          <a:p>
            <a:pPr lvl="1"/>
            <a:r>
              <a:rPr lang="en-US" dirty="0"/>
              <a:t>Comprised 9 Justices</a:t>
            </a:r>
          </a:p>
          <a:p>
            <a:pPr lvl="1"/>
            <a:r>
              <a:rPr lang="en-US" dirty="0"/>
              <a:t>Acts both as a final appeals court and as a constitutional court</a:t>
            </a:r>
            <a:endParaRPr lang="en-US" i="1" dirty="0"/>
          </a:p>
          <a:p>
            <a:r>
              <a:rPr lang="en-US" dirty="0"/>
              <a:t>U.S. Courts of Appeal</a:t>
            </a:r>
          </a:p>
          <a:p>
            <a:pPr lvl="1"/>
            <a:r>
              <a:rPr lang="en-US" dirty="0"/>
              <a:t>12 geographical Circuits and the Federal Circuit</a:t>
            </a:r>
          </a:p>
          <a:p>
            <a:pPr lvl="1"/>
            <a:r>
              <a:rPr lang="en-US" dirty="0"/>
              <a:t>Intermediate appellate authority</a:t>
            </a:r>
          </a:p>
          <a:p>
            <a:pPr lvl="2"/>
            <a:r>
              <a:rPr lang="en-US" dirty="0"/>
              <a:t>Binding authority on District Courts in geographical area</a:t>
            </a:r>
          </a:p>
          <a:p>
            <a:pPr lvl="2"/>
            <a:r>
              <a:rPr lang="en-US" dirty="0"/>
              <a:t>Persuasive authority on District Courts in other geographical areas</a:t>
            </a:r>
          </a:p>
          <a:p>
            <a:r>
              <a:rPr lang="en-US" dirty="0"/>
              <a:t>U.S. District Courts</a:t>
            </a:r>
          </a:p>
          <a:p>
            <a:pPr lvl="1"/>
            <a:r>
              <a:rPr lang="en-US" dirty="0"/>
              <a:t>Trial courts of general jurisdiction</a:t>
            </a:r>
          </a:p>
          <a:p>
            <a:pPr lvl="1"/>
            <a:r>
              <a:rPr lang="en-US" dirty="0"/>
              <a:t>Geographic districts in all 50 states, the District of Columbia, and other U.S. Territories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286</TotalTime>
  <Words>693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Criminal Law</vt:lpstr>
      <vt:lpstr>Criminal Law</vt:lpstr>
      <vt:lpstr>Overview of the U.S. Government</vt:lpstr>
      <vt:lpstr>The U.S. Federal Government</vt:lpstr>
      <vt:lpstr>The U.S. Congress</vt:lpstr>
      <vt:lpstr>Powers of Congress</vt:lpstr>
      <vt:lpstr>Powers of Congress</vt:lpstr>
      <vt:lpstr>The President</vt:lpstr>
      <vt:lpstr>Powers of the Executive</vt:lpstr>
      <vt:lpstr>The Courts (Judiciary)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13</cp:revision>
  <dcterms:created xsi:type="dcterms:W3CDTF">2015-12-08T02:23:51Z</dcterms:created>
  <dcterms:modified xsi:type="dcterms:W3CDTF">2023-06-19T02:18:46Z</dcterms:modified>
</cp:coreProperties>
</file>